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7556500" cy="10699750"/>
  <p:notesSz cx="7556500" cy="1069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223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6922"/>
            <a:ext cx="6423025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91860"/>
            <a:ext cx="528955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60942"/>
            <a:ext cx="3287077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556500" cy="10687685"/>
          </a:xfrm>
          <a:custGeom>
            <a:avLst/>
            <a:gdLst/>
            <a:ahLst/>
            <a:cxnLst/>
            <a:rect l="l" t="t" r="r" b="b"/>
            <a:pathLst>
              <a:path w="7556500" h="10687685">
                <a:moveTo>
                  <a:pt x="7556499" y="10687592"/>
                </a:moveTo>
                <a:lnTo>
                  <a:pt x="0" y="10687592"/>
                </a:lnTo>
                <a:lnTo>
                  <a:pt x="0" y="0"/>
                </a:lnTo>
                <a:lnTo>
                  <a:pt x="7556499" y="0"/>
                </a:lnTo>
                <a:lnTo>
                  <a:pt x="7556499" y="10687592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11457" y="4894264"/>
            <a:ext cx="4133585" cy="87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60942"/>
            <a:ext cx="680085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50768"/>
            <a:ext cx="2418080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50768"/>
            <a:ext cx="1737995" cy="5349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87685"/>
            <a:chOff x="0" y="0"/>
            <a:chExt cx="7556500" cy="106876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6499" cy="10687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27066"/>
              <a:ext cx="7555991" cy="81605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843438" cy="61895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341561"/>
              <a:ext cx="7466330" cy="5346065"/>
            </a:xfrm>
            <a:custGeom>
              <a:avLst/>
              <a:gdLst/>
              <a:ahLst/>
              <a:cxnLst/>
              <a:rect l="l" t="t" r="r" b="b"/>
              <a:pathLst>
                <a:path w="7466330" h="5346065">
                  <a:moveTo>
                    <a:pt x="0" y="5346031"/>
                  </a:moveTo>
                  <a:lnTo>
                    <a:pt x="0" y="2457206"/>
                  </a:lnTo>
                  <a:lnTo>
                    <a:pt x="2839541" y="0"/>
                  </a:lnTo>
                  <a:lnTo>
                    <a:pt x="7465746" y="5346031"/>
                  </a:lnTo>
                  <a:lnTo>
                    <a:pt x="0" y="5346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42831" y="4993690"/>
              <a:ext cx="4909820" cy="5694045"/>
            </a:xfrm>
            <a:custGeom>
              <a:avLst/>
              <a:gdLst/>
              <a:ahLst/>
              <a:cxnLst/>
              <a:rect l="l" t="t" r="r" b="b"/>
              <a:pathLst>
                <a:path w="4909820" h="5694045">
                  <a:moveTo>
                    <a:pt x="4909747" y="5693902"/>
                  </a:moveTo>
                  <a:lnTo>
                    <a:pt x="2478358" y="5693902"/>
                  </a:lnTo>
                  <a:lnTo>
                    <a:pt x="0" y="0"/>
                  </a:lnTo>
                  <a:lnTo>
                    <a:pt x="4909747" y="5693902"/>
                  </a:lnTo>
                  <a:close/>
                </a:path>
              </a:pathLst>
            </a:custGeom>
            <a:solidFill>
              <a:srgbClr val="176A7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9171" y="3065114"/>
              <a:ext cx="321945" cy="291465"/>
            </a:xfrm>
            <a:custGeom>
              <a:avLst/>
              <a:gdLst/>
              <a:ahLst/>
              <a:cxnLst/>
              <a:rect l="l" t="t" r="r" b="b"/>
              <a:pathLst>
                <a:path w="321945" h="291464">
                  <a:moveTo>
                    <a:pt x="321598" y="291430"/>
                  </a:moveTo>
                  <a:lnTo>
                    <a:pt x="0" y="204673"/>
                  </a:lnTo>
                  <a:lnTo>
                    <a:pt x="227715" y="0"/>
                  </a:lnTo>
                  <a:lnTo>
                    <a:pt x="321598" y="291430"/>
                  </a:lnTo>
                  <a:close/>
                </a:path>
              </a:pathLst>
            </a:custGeom>
            <a:solidFill>
              <a:srgbClr val="C66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28010"/>
              <a:ext cx="5831751" cy="52183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7182" y="1176122"/>
              <a:ext cx="1798809" cy="22540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42719" y="8814753"/>
              <a:ext cx="315595" cy="309245"/>
            </a:xfrm>
            <a:custGeom>
              <a:avLst/>
              <a:gdLst/>
              <a:ahLst/>
              <a:cxnLst/>
              <a:rect l="l" t="t" r="r" b="b"/>
              <a:pathLst>
                <a:path w="315595" h="309245">
                  <a:moveTo>
                    <a:pt x="244970" y="308986"/>
                  </a:moveTo>
                  <a:lnTo>
                    <a:pt x="0" y="30326"/>
                  </a:lnTo>
                  <a:lnTo>
                    <a:pt x="315473" y="0"/>
                  </a:lnTo>
                  <a:lnTo>
                    <a:pt x="244970" y="308986"/>
                  </a:lnTo>
                  <a:close/>
                </a:path>
              </a:pathLst>
            </a:custGeom>
            <a:solidFill>
              <a:srgbClr val="C667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51430" y="0"/>
              <a:ext cx="3511550" cy="3357245"/>
            </a:xfrm>
            <a:custGeom>
              <a:avLst/>
              <a:gdLst/>
              <a:ahLst/>
              <a:cxnLst/>
              <a:rect l="l" t="t" r="r" b="b"/>
              <a:pathLst>
                <a:path w="3511550" h="3357245">
                  <a:moveTo>
                    <a:pt x="0" y="0"/>
                  </a:moveTo>
                  <a:lnTo>
                    <a:pt x="1069776" y="0"/>
                  </a:lnTo>
                  <a:lnTo>
                    <a:pt x="3488514" y="2795087"/>
                  </a:lnTo>
                  <a:lnTo>
                    <a:pt x="3507060" y="2828005"/>
                  </a:lnTo>
                  <a:lnTo>
                    <a:pt x="3511347" y="2864282"/>
                  </a:lnTo>
                  <a:lnTo>
                    <a:pt x="3501698" y="2899590"/>
                  </a:lnTo>
                  <a:lnTo>
                    <a:pt x="3478439" y="2929604"/>
                  </a:lnTo>
                  <a:lnTo>
                    <a:pt x="3011375" y="3333779"/>
                  </a:lnTo>
                  <a:lnTo>
                    <a:pt x="2978332" y="3352487"/>
                  </a:lnTo>
                  <a:lnTo>
                    <a:pt x="2942003" y="3356964"/>
                  </a:lnTo>
                  <a:lnTo>
                    <a:pt x="2906718" y="3347512"/>
                  </a:lnTo>
                  <a:lnTo>
                    <a:pt x="2876809" y="3324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70922" y="8807543"/>
              <a:ext cx="2708275" cy="1880235"/>
            </a:xfrm>
            <a:custGeom>
              <a:avLst/>
              <a:gdLst/>
              <a:ahLst/>
              <a:cxnLst/>
              <a:rect l="l" t="t" r="r" b="b"/>
              <a:pathLst>
                <a:path w="2708275" h="1880234">
                  <a:moveTo>
                    <a:pt x="0" y="1880049"/>
                  </a:moveTo>
                  <a:lnTo>
                    <a:pt x="2146203" y="22825"/>
                  </a:lnTo>
                  <a:lnTo>
                    <a:pt x="2179116" y="4283"/>
                  </a:lnTo>
                  <a:lnTo>
                    <a:pt x="2215389" y="0"/>
                  </a:lnTo>
                  <a:lnTo>
                    <a:pt x="2250695" y="9650"/>
                  </a:lnTo>
                  <a:lnTo>
                    <a:pt x="2280708" y="32910"/>
                  </a:lnTo>
                  <a:lnTo>
                    <a:pt x="2684883" y="499975"/>
                  </a:lnTo>
                  <a:lnTo>
                    <a:pt x="2703592" y="533016"/>
                  </a:lnTo>
                  <a:lnTo>
                    <a:pt x="2708072" y="569343"/>
                  </a:lnTo>
                  <a:lnTo>
                    <a:pt x="2698623" y="604625"/>
                  </a:lnTo>
                  <a:lnTo>
                    <a:pt x="2675547" y="634533"/>
                  </a:lnTo>
                  <a:lnTo>
                    <a:pt x="1236232" y="1880049"/>
                  </a:lnTo>
                  <a:lnTo>
                    <a:pt x="0" y="1880049"/>
                  </a:lnTo>
                  <a:close/>
                </a:path>
              </a:pathLst>
            </a:custGeom>
            <a:solidFill>
              <a:srgbClr val="FF9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1947" y="0"/>
              <a:ext cx="1654175" cy="3087370"/>
            </a:xfrm>
            <a:custGeom>
              <a:avLst/>
              <a:gdLst/>
              <a:ahLst/>
              <a:cxnLst/>
              <a:rect l="l" t="t" r="r" b="b"/>
              <a:pathLst>
                <a:path w="1654175" h="3087370">
                  <a:moveTo>
                    <a:pt x="0" y="1175878"/>
                  </a:moveTo>
                  <a:lnTo>
                    <a:pt x="1358842" y="0"/>
                  </a:lnTo>
                  <a:lnTo>
                    <a:pt x="1654043" y="0"/>
                  </a:lnTo>
                  <a:lnTo>
                    <a:pt x="1654043" y="3087287"/>
                  </a:lnTo>
                  <a:lnTo>
                    <a:pt x="0" y="1175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4099" y="1155559"/>
              <a:ext cx="1662430" cy="1925955"/>
            </a:xfrm>
            <a:custGeom>
              <a:avLst/>
              <a:gdLst/>
              <a:ahLst/>
              <a:cxnLst/>
              <a:rect l="l" t="t" r="r" b="b"/>
              <a:pathLst>
                <a:path w="1662429" h="1925955">
                  <a:moveTo>
                    <a:pt x="1661891" y="1925903"/>
                  </a:moveTo>
                  <a:lnTo>
                    <a:pt x="0" y="0"/>
                  </a:lnTo>
                  <a:lnTo>
                    <a:pt x="1661891" y="785512"/>
                  </a:lnTo>
                  <a:lnTo>
                    <a:pt x="1661891" y="1925903"/>
                  </a:lnTo>
                  <a:close/>
                </a:path>
              </a:pathLst>
            </a:custGeom>
            <a:solidFill>
              <a:srgbClr val="176A7E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1725" y="2198730"/>
              <a:ext cx="5063490" cy="0"/>
            </a:xfrm>
            <a:custGeom>
              <a:avLst/>
              <a:gdLst/>
              <a:ahLst/>
              <a:cxnLst/>
              <a:rect l="l" t="t" r="r" b="b"/>
              <a:pathLst>
                <a:path w="5063490">
                  <a:moveTo>
                    <a:pt x="0" y="0"/>
                  </a:moveTo>
                  <a:lnTo>
                    <a:pt x="5063162" y="0"/>
                  </a:lnTo>
                </a:path>
              </a:pathLst>
            </a:custGeom>
            <a:ln w="47585">
              <a:solidFill>
                <a:srgbClr val="FFDE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3284" y="0"/>
              <a:ext cx="3079140" cy="28576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7490" y="8999858"/>
              <a:ext cx="2443996" cy="168773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58286" y="1312818"/>
            <a:ext cx="5191760" cy="882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</a:pPr>
            <a:r>
              <a:rPr sz="2400" b="1" spc="3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4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50" dirty="0">
                <a:solidFill>
                  <a:srgbClr val="FFFFFF"/>
                </a:solidFill>
                <a:latin typeface="Tahoma"/>
                <a:cs typeface="Tahoma"/>
              </a:rPr>
              <a:t>Visualization</a:t>
            </a:r>
            <a:r>
              <a:rPr sz="24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4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65" dirty="0">
                <a:solidFill>
                  <a:srgbClr val="FFFFFF"/>
                </a:solidFill>
                <a:latin typeface="Tahoma"/>
                <a:cs typeface="Tahoma"/>
              </a:rPr>
              <a:t>Bird</a:t>
            </a:r>
            <a:r>
              <a:rPr sz="24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35" dirty="0">
                <a:solidFill>
                  <a:srgbClr val="FFFFFF"/>
                </a:solidFill>
                <a:latin typeface="Tahoma"/>
                <a:cs typeface="Tahoma"/>
              </a:rPr>
              <a:t>Strikes </a:t>
            </a:r>
            <a:r>
              <a:rPr sz="2400" b="1" spc="-6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1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400" b="1" spc="3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400" b="1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400" b="1" spc="1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400" b="1" spc="35" dirty="0">
                <a:solidFill>
                  <a:srgbClr val="FFFFFF"/>
                </a:solidFill>
                <a:latin typeface="Tahoma"/>
                <a:cs typeface="Tahoma"/>
              </a:rPr>
              <a:t>ee</a:t>
            </a:r>
            <a:r>
              <a:rPr sz="2400" b="1" spc="1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4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400" b="1" spc="175" dirty="0">
                <a:solidFill>
                  <a:srgbClr val="FFFFFF"/>
                </a:solidFill>
                <a:latin typeface="Tahoma"/>
                <a:cs typeface="Tahoma"/>
              </a:rPr>
              <a:t>00</a:t>
            </a:r>
            <a:r>
              <a:rPr sz="2400" b="1" spc="18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4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40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24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400" b="1" spc="1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400" b="1" spc="-53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400" b="1" spc="-5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8286" y="1025953"/>
            <a:ext cx="82232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b="1" spc="-15" dirty="0">
                <a:solidFill>
                  <a:srgbClr val="FFFFFF"/>
                </a:solidFill>
                <a:latin typeface="Tahoma"/>
                <a:cs typeface="Tahoma"/>
              </a:rPr>
              <a:t>iNEURON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8286" y="8552122"/>
            <a:ext cx="1320800" cy="56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00" b="1" spc="95" dirty="0">
                <a:solidFill>
                  <a:srgbClr val="406A82"/>
                </a:solidFill>
                <a:latin typeface="Verdana"/>
                <a:cs typeface="Verdana"/>
              </a:rPr>
              <a:t>W</a:t>
            </a:r>
            <a:r>
              <a:rPr sz="1500" b="1" spc="-310" dirty="0">
                <a:solidFill>
                  <a:srgbClr val="406A82"/>
                </a:solidFill>
                <a:latin typeface="Verdana"/>
                <a:cs typeface="Verdana"/>
              </a:rPr>
              <a:t>I</a:t>
            </a:r>
            <a:r>
              <a:rPr sz="1500" b="1" spc="-6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5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500" b="1" spc="-10" dirty="0">
                <a:solidFill>
                  <a:srgbClr val="406A82"/>
                </a:solidFill>
                <a:latin typeface="Verdana"/>
                <a:cs typeface="Verdana"/>
              </a:rPr>
              <a:t>F</a:t>
            </a:r>
            <a:r>
              <a:rPr sz="1500" b="1" spc="-6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500" b="1" spc="20" dirty="0">
                <a:solidFill>
                  <a:srgbClr val="406A82"/>
                </a:solidFill>
                <a:latin typeface="Verdana"/>
                <a:cs typeface="Verdana"/>
              </a:rPr>
              <a:t>A</a:t>
            </a:r>
            <a:r>
              <a:rPr sz="1500" b="1" spc="15" dirty="0">
                <a:solidFill>
                  <a:srgbClr val="406A82"/>
                </a:solidFill>
                <a:latin typeface="Verdana"/>
                <a:cs typeface="Verdana"/>
              </a:rPr>
              <a:t>M</a:t>
            </a:r>
            <a:r>
              <a:rPr sz="1500" b="1" spc="-5" dirty="0">
                <a:solidFill>
                  <a:srgbClr val="406A82"/>
                </a:solidFill>
                <a:latin typeface="Verdana"/>
                <a:cs typeface="Verdana"/>
              </a:rPr>
              <a:t>E  </a:t>
            </a:r>
            <a:r>
              <a:rPr sz="1500" b="1" spc="-15" dirty="0">
                <a:solidFill>
                  <a:srgbClr val="406A82"/>
                </a:solidFill>
                <a:latin typeface="Verdana"/>
                <a:cs typeface="Verdana"/>
              </a:rPr>
              <a:t>DOCUMENT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077" y="9726795"/>
            <a:ext cx="1763395" cy="4533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P</a:t>
            </a:r>
            <a:r>
              <a:rPr sz="1100" b="1" spc="-5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1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P</a:t>
            </a:r>
            <a:r>
              <a:rPr sz="1100" b="1" spc="10" dirty="0">
                <a:solidFill>
                  <a:srgbClr val="406A82"/>
                </a:solidFill>
                <a:latin typeface="Verdana"/>
                <a:cs typeface="Verdana"/>
              </a:rPr>
              <a:t>A</a:t>
            </a:r>
            <a:r>
              <a:rPr sz="1100" b="1" spc="-50" dirty="0">
                <a:solidFill>
                  <a:srgbClr val="406A82"/>
                </a:solidFill>
                <a:latin typeface="Verdana"/>
                <a:cs typeface="Verdana"/>
              </a:rPr>
              <a:t>R</a:t>
            </a:r>
            <a:r>
              <a:rPr sz="1100" b="1" spc="-15" dirty="0">
                <a:solidFill>
                  <a:srgbClr val="406A82"/>
                </a:solidFill>
                <a:latin typeface="Verdana"/>
                <a:cs typeface="Verdana"/>
              </a:rPr>
              <a:t>E</a:t>
            </a:r>
            <a:r>
              <a:rPr sz="1100" b="1" dirty="0">
                <a:solidFill>
                  <a:srgbClr val="406A82"/>
                </a:solidFill>
                <a:latin typeface="Verdana"/>
                <a:cs typeface="Verdana"/>
              </a:rPr>
              <a:t>D</a:t>
            </a:r>
            <a:r>
              <a:rPr sz="1100" b="1" spc="-55" dirty="0">
                <a:solidFill>
                  <a:srgbClr val="406A82"/>
                </a:solidFill>
                <a:latin typeface="Verdana"/>
                <a:cs typeface="Verdana"/>
              </a:rPr>
              <a:t> </a:t>
            </a:r>
            <a:r>
              <a:rPr sz="1100" b="1" spc="5" dirty="0">
                <a:solidFill>
                  <a:srgbClr val="406A82"/>
                </a:solidFill>
                <a:latin typeface="Verdana"/>
                <a:cs typeface="Verdana"/>
              </a:rPr>
              <a:t>B</a:t>
            </a:r>
            <a:r>
              <a:rPr sz="1100" b="1" spc="-45" dirty="0">
                <a:solidFill>
                  <a:srgbClr val="406A82"/>
                </a:solidFill>
                <a:latin typeface="Verdana"/>
                <a:cs typeface="Verdana"/>
              </a:rPr>
              <a:t>Y</a:t>
            </a:r>
            <a:endParaRPr sz="1100" dirty="0">
              <a:latin typeface="Verdana"/>
              <a:cs typeface="Verdana"/>
            </a:endParaRPr>
          </a:p>
          <a:p>
            <a:pPr marL="100965">
              <a:lnSpc>
                <a:spcPct val="100000"/>
              </a:lnSpc>
              <a:spcBef>
                <a:spcPts val="160"/>
              </a:spcBef>
            </a:pPr>
            <a:r>
              <a:rPr lang="en-IN" sz="1500" spc="204" dirty="0">
                <a:solidFill>
                  <a:srgbClr val="406A82"/>
                </a:solidFill>
                <a:latin typeface="Tahoma"/>
                <a:cs typeface="Tahoma"/>
              </a:rPr>
              <a:t>Abhinav Singh</a:t>
            </a:r>
            <a:endParaRPr sz="1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4976" y="2398618"/>
            <a:ext cx="5453380" cy="1352550"/>
            <a:chOff x="1074976" y="2398618"/>
            <a:chExt cx="5453380" cy="1352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258" y="2398618"/>
              <a:ext cx="5367588" cy="13228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4976" y="2418449"/>
              <a:ext cx="5453241" cy="133238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53872" y="1131428"/>
            <a:ext cx="26460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u="heavy" spc="-5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500" u="heavy" spc="-16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500" u="heavy" spc="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500" u="heavy" spc="12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J</a:t>
            </a:r>
            <a:r>
              <a:rPr sz="2500" u="heavy" spc="-1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500" u="heavy" spc="-6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500" u="heavy" spc="-7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500" u="heavy" spc="-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500" u="heavy" spc="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500" u="heavy" spc="-17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500" u="heavy" spc="-8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500" u="heavy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500" u="heavy" spc="5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500" u="heavy" spc="20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L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3375" y="519874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5022" y="4514525"/>
            <a:ext cx="5438140" cy="1013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Microsoft Sans Serif"/>
                <a:cs typeface="Microsoft Sans Serif"/>
              </a:rPr>
              <a:t>OBJECTIVE</a:t>
            </a:r>
            <a:endParaRPr sz="2000">
              <a:latin typeface="Microsoft Sans Serif"/>
              <a:cs typeface="Microsoft Sans Serif"/>
            </a:endParaRPr>
          </a:p>
          <a:p>
            <a:pPr marL="271145" marR="5080">
              <a:lnSpc>
                <a:spcPct val="114500"/>
              </a:lnSpc>
              <a:spcBef>
                <a:spcPts val="2080"/>
              </a:spcBef>
            </a:pPr>
            <a:r>
              <a:rPr sz="1200" spc="40" dirty="0">
                <a:latin typeface="Microsoft Sans Serif"/>
                <a:cs typeface="Microsoft Sans Serif"/>
              </a:rPr>
              <a:t>Finding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birds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strike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occuring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airports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based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usa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and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its </a:t>
            </a:r>
            <a:r>
              <a:rPr sz="1200" spc="-3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impace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on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factors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such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as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cost,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damages,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5022" y="6100376"/>
            <a:ext cx="6511290" cy="4361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Microsoft Sans Serif"/>
                <a:cs typeface="Microsoft Sans Serif"/>
              </a:rPr>
              <a:t>PROBLEM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STATEMENT</a:t>
            </a:r>
            <a:endParaRPr sz="20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500"/>
              </a:lnSpc>
              <a:spcBef>
                <a:spcPts val="2070"/>
              </a:spcBef>
            </a:pPr>
            <a:r>
              <a:rPr sz="1200" spc="60" dirty="0">
                <a:latin typeface="Microsoft Sans Serif"/>
                <a:cs typeface="Microsoft Sans Serif"/>
              </a:rPr>
              <a:t>Transport and </a:t>
            </a:r>
            <a:r>
              <a:rPr sz="1200" spc="70" dirty="0">
                <a:latin typeface="Microsoft Sans Serif"/>
                <a:cs typeface="Microsoft Sans Serif"/>
              </a:rPr>
              <a:t>communication </a:t>
            </a:r>
            <a:r>
              <a:rPr sz="1200" spc="20" dirty="0">
                <a:latin typeface="Microsoft Sans Serif"/>
                <a:cs typeface="Microsoft Sans Serif"/>
              </a:rPr>
              <a:t>is </a:t>
            </a:r>
            <a:r>
              <a:rPr sz="1200" spc="55" dirty="0">
                <a:latin typeface="Microsoft Sans Serif"/>
                <a:cs typeface="Microsoft Sans Serif"/>
              </a:rPr>
              <a:t>one </a:t>
            </a:r>
            <a:r>
              <a:rPr sz="1200" spc="100" dirty="0">
                <a:latin typeface="Microsoft Sans Serif"/>
                <a:cs typeface="Microsoft Sans Serif"/>
              </a:rPr>
              <a:t>of </a:t>
            </a:r>
            <a:r>
              <a:rPr sz="1200" spc="85" dirty="0">
                <a:latin typeface="Microsoft Sans Serif"/>
                <a:cs typeface="Microsoft Sans Serif"/>
              </a:rPr>
              <a:t>the </a:t>
            </a:r>
            <a:r>
              <a:rPr sz="1200" spc="60" dirty="0">
                <a:latin typeface="Microsoft Sans Serif"/>
                <a:cs typeface="Microsoft Sans Serif"/>
              </a:rPr>
              <a:t>crucial </a:t>
            </a:r>
            <a:r>
              <a:rPr sz="1200" spc="65" dirty="0">
                <a:latin typeface="Microsoft Sans Serif"/>
                <a:cs typeface="Microsoft Sans Serif"/>
              </a:rPr>
              <a:t>domain </a:t>
            </a:r>
            <a:r>
              <a:rPr sz="1200" spc="60" dirty="0">
                <a:latin typeface="Microsoft Sans Serif"/>
                <a:cs typeface="Microsoft Sans Serif"/>
              </a:rPr>
              <a:t>in </a:t>
            </a:r>
            <a:r>
              <a:rPr sz="1200" spc="75" dirty="0">
                <a:latin typeface="Microsoft Sans Serif"/>
                <a:cs typeface="Microsoft Sans Serif"/>
              </a:rPr>
              <a:t>field </a:t>
            </a:r>
            <a:r>
              <a:rPr sz="1200" spc="100" dirty="0">
                <a:latin typeface="Microsoft Sans Serif"/>
                <a:cs typeface="Microsoft Sans Serif"/>
              </a:rPr>
              <a:t>of </a:t>
            </a:r>
            <a:r>
              <a:rPr sz="1200" spc="45" dirty="0">
                <a:latin typeface="Microsoft Sans Serif"/>
                <a:cs typeface="Microsoft Sans Serif"/>
              </a:rPr>
              <a:t>analytics. 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Environmental </a:t>
            </a:r>
            <a:r>
              <a:rPr sz="1200" spc="65" dirty="0">
                <a:latin typeface="Microsoft Sans Serif"/>
                <a:cs typeface="Microsoft Sans Serif"/>
              </a:rPr>
              <a:t>impacts </a:t>
            </a:r>
            <a:r>
              <a:rPr sz="1200" spc="60" dirty="0">
                <a:latin typeface="Microsoft Sans Serif"/>
                <a:cs typeface="Microsoft Sans Serif"/>
              </a:rPr>
              <a:t>and safety </a:t>
            </a:r>
            <a:r>
              <a:rPr sz="1200" spc="25" dirty="0">
                <a:latin typeface="Microsoft Sans Serif"/>
                <a:cs typeface="Microsoft Sans Serif"/>
              </a:rPr>
              <a:t>are, </a:t>
            </a:r>
            <a:r>
              <a:rPr sz="1200" spc="40" dirty="0">
                <a:latin typeface="Microsoft Sans Serif"/>
                <a:cs typeface="Microsoft Sans Serif"/>
              </a:rPr>
              <a:t>nowadays, </a:t>
            </a:r>
            <a:r>
              <a:rPr sz="1200" spc="100" dirty="0">
                <a:latin typeface="Microsoft Sans Serif"/>
                <a:cs typeface="Microsoft Sans Serif"/>
              </a:rPr>
              <a:t>two </a:t>
            </a:r>
            <a:r>
              <a:rPr sz="1200" spc="60" dirty="0">
                <a:latin typeface="Microsoft Sans Serif"/>
                <a:cs typeface="Microsoft Sans Serif"/>
              </a:rPr>
              <a:t>major </a:t>
            </a:r>
            <a:r>
              <a:rPr sz="1200" spc="55" dirty="0">
                <a:latin typeface="Microsoft Sans Serif"/>
                <a:cs typeface="Microsoft Sans Serif"/>
              </a:rPr>
              <a:t>concerns </a:t>
            </a:r>
            <a:r>
              <a:rPr sz="1200" spc="100" dirty="0">
                <a:latin typeface="Microsoft Sans Serif"/>
                <a:cs typeface="Microsoft Sans Serif"/>
              </a:rPr>
              <a:t>of </a:t>
            </a:r>
            <a:r>
              <a:rPr sz="1200" spc="85" dirty="0">
                <a:latin typeface="Microsoft Sans Serif"/>
                <a:cs typeface="Microsoft Sans Serif"/>
              </a:rPr>
              <a:t>the </a:t>
            </a:r>
            <a:r>
              <a:rPr sz="1200" spc="65" dirty="0">
                <a:latin typeface="Microsoft Sans Serif"/>
                <a:cs typeface="Microsoft Sans Serif"/>
              </a:rPr>
              <a:t>scientific 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community with </a:t>
            </a:r>
            <a:r>
              <a:rPr sz="1200" spc="65" dirty="0">
                <a:latin typeface="Microsoft Sans Serif"/>
                <a:cs typeface="Microsoft Sans Serif"/>
              </a:rPr>
              <a:t>respect </a:t>
            </a:r>
            <a:r>
              <a:rPr sz="1200" spc="114" dirty="0">
                <a:latin typeface="Microsoft Sans Serif"/>
                <a:cs typeface="Microsoft Sans Serif"/>
              </a:rPr>
              <a:t>to </a:t>
            </a:r>
            <a:r>
              <a:rPr sz="1200" spc="85" dirty="0">
                <a:latin typeface="Microsoft Sans Serif"/>
                <a:cs typeface="Microsoft Sans Serif"/>
              </a:rPr>
              <a:t>transport </a:t>
            </a:r>
            <a:r>
              <a:rPr sz="1200" spc="40" dirty="0">
                <a:latin typeface="Microsoft Sans Serif"/>
                <a:cs typeface="Microsoft Sans Serif"/>
              </a:rPr>
              <a:t>scenarios </a:t>
            </a:r>
            <a:r>
              <a:rPr sz="1200" spc="60" dirty="0">
                <a:latin typeface="Microsoft Sans Serif"/>
                <a:cs typeface="Microsoft Sans Serif"/>
              </a:rPr>
              <a:t>and </a:t>
            </a:r>
            <a:r>
              <a:rPr sz="1200" spc="114" dirty="0">
                <a:latin typeface="Microsoft Sans Serif"/>
                <a:cs typeface="Microsoft Sans Serif"/>
              </a:rPr>
              <a:t>to </a:t>
            </a:r>
            <a:r>
              <a:rPr sz="1200" spc="85" dirty="0">
                <a:latin typeface="Microsoft Sans Serif"/>
                <a:cs typeface="Microsoft Sans Serif"/>
              </a:rPr>
              <a:t>the </a:t>
            </a:r>
            <a:r>
              <a:rPr sz="1200" spc="50" dirty="0">
                <a:latin typeface="Microsoft Sans Serif"/>
                <a:cs typeface="Microsoft Sans Serif"/>
              </a:rPr>
              <a:t>ever-growing </a:t>
            </a:r>
            <a:r>
              <a:rPr sz="1200" spc="65" dirty="0">
                <a:latin typeface="Microsoft Sans Serif"/>
                <a:cs typeface="Microsoft Sans Serif"/>
              </a:rPr>
              <a:t>urban </a:t>
            </a:r>
            <a:r>
              <a:rPr sz="1200" spc="15" dirty="0">
                <a:latin typeface="Microsoft Sans Serif"/>
                <a:cs typeface="Microsoft Sans Serif"/>
              </a:rPr>
              <a:t>areas. 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15" dirty="0">
                <a:latin typeface="Microsoft Sans Serif"/>
                <a:cs typeface="Microsoft Sans Serif"/>
              </a:rPr>
              <a:t>These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issues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gain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more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importance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due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increasing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amount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vehicles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and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people.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Seeking </a:t>
            </a:r>
            <a:r>
              <a:rPr sz="1200" spc="95" dirty="0">
                <a:latin typeface="Microsoft Sans Serif"/>
                <a:cs typeface="Microsoft Sans Serif"/>
              </a:rPr>
              <a:t>for </a:t>
            </a:r>
            <a:r>
              <a:rPr sz="1200" spc="55" dirty="0">
                <a:latin typeface="Microsoft Sans Serif"/>
                <a:cs typeface="Microsoft Sans Serif"/>
              </a:rPr>
              <a:t>new </a:t>
            </a:r>
            <a:r>
              <a:rPr sz="1200" spc="60" dirty="0">
                <a:latin typeface="Microsoft Sans Serif"/>
                <a:cs typeface="Microsoft Sans Serif"/>
              </a:rPr>
              <a:t>solutions </a:t>
            </a:r>
            <a:r>
              <a:rPr sz="1200" spc="20" dirty="0">
                <a:latin typeface="Microsoft Sans Serif"/>
                <a:cs typeface="Microsoft Sans Serif"/>
              </a:rPr>
              <a:t>is </a:t>
            </a:r>
            <a:r>
              <a:rPr sz="1200" spc="45" dirty="0">
                <a:latin typeface="Microsoft Sans Serif"/>
                <a:cs typeface="Microsoft Sans Serif"/>
              </a:rPr>
              <a:t>reaching </a:t>
            </a:r>
            <a:r>
              <a:rPr sz="1200" dirty="0">
                <a:latin typeface="Microsoft Sans Serif"/>
                <a:cs typeface="Microsoft Sans Serif"/>
              </a:rPr>
              <a:t>a </a:t>
            </a:r>
            <a:r>
              <a:rPr sz="1200" spc="90" dirty="0">
                <a:latin typeface="Microsoft Sans Serif"/>
                <a:cs typeface="Microsoft Sans Serif"/>
              </a:rPr>
              <a:t>point </a:t>
            </a:r>
            <a:r>
              <a:rPr sz="1200" spc="55" dirty="0">
                <a:latin typeface="Microsoft Sans Serif"/>
                <a:cs typeface="Microsoft Sans Serif"/>
              </a:rPr>
              <a:t>where </a:t>
            </a:r>
            <a:r>
              <a:rPr sz="1200" spc="45" dirty="0">
                <a:latin typeface="Microsoft Sans Serif"/>
                <a:cs typeface="Microsoft Sans Serif"/>
              </a:rPr>
              <a:t>available </a:t>
            </a:r>
            <a:r>
              <a:rPr sz="1200" spc="55" dirty="0">
                <a:latin typeface="Microsoft Sans Serif"/>
                <a:cs typeface="Microsoft Sans Serif"/>
              </a:rPr>
              <a:t>technologies </a:t>
            </a:r>
            <a:r>
              <a:rPr sz="1200" spc="60" dirty="0">
                <a:latin typeface="Microsoft Sans Serif"/>
                <a:cs typeface="Microsoft Sans Serif"/>
              </a:rPr>
              <a:t>and </a:t>
            </a:r>
            <a:r>
              <a:rPr sz="1200" spc="65" dirty="0">
                <a:latin typeface="Microsoft Sans Serif"/>
                <a:cs typeface="Microsoft Sans Serif"/>
              </a:rPr>
              <a:t>artificial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intelligence, </a:t>
            </a:r>
            <a:r>
              <a:rPr sz="1200" spc="45" dirty="0">
                <a:latin typeface="Microsoft Sans Serif"/>
                <a:cs typeface="Microsoft Sans Serif"/>
              </a:rPr>
              <a:t>especially </a:t>
            </a:r>
            <a:r>
              <a:rPr sz="1200" dirty="0">
                <a:latin typeface="Microsoft Sans Serif"/>
                <a:cs typeface="Microsoft Sans Serif"/>
              </a:rPr>
              <a:t>MAS, </a:t>
            </a:r>
            <a:r>
              <a:rPr sz="1200" spc="40" dirty="0">
                <a:latin typeface="Microsoft Sans Serif"/>
                <a:cs typeface="Microsoft Sans Serif"/>
              </a:rPr>
              <a:t>are </a:t>
            </a:r>
            <a:r>
              <a:rPr sz="1200" spc="45" dirty="0">
                <a:latin typeface="Microsoft Sans Serif"/>
                <a:cs typeface="Microsoft Sans Serif"/>
              </a:rPr>
              <a:t>being recognized </a:t>
            </a:r>
            <a:r>
              <a:rPr sz="1200" spc="-5" dirty="0">
                <a:latin typeface="Microsoft Sans Serif"/>
                <a:cs typeface="Microsoft Sans Serif"/>
              </a:rPr>
              <a:t>as </a:t>
            </a:r>
            <a:r>
              <a:rPr sz="1200" spc="35" dirty="0">
                <a:latin typeface="Microsoft Sans Serif"/>
                <a:cs typeface="Microsoft Sans Serif"/>
              </a:rPr>
              <a:t>ways </a:t>
            </a:r>
            <a:r>
              <a:rPr sz="1200" spc="114" dirty="0">
                <a:latin typeface="Microsoft Sans Serif"/>
                <a:cs typeface="Microsoft Sans Serif"/>
              </a:rPr>
              <a:t>to </a:t>
            </a:r>
            <a:r>
              <a:rPr sz="1200" spc="65" dirty="0">
                <a:latin typeface="Microsoft Sans Serif"/>
                <a:cs typeface="Microsoft Sans Serif"/>
              </a:rPr>
              <a:t>cope </a:t>
            </a:r>
            <a:r>
              <a:rPr sz="1200" spc="60" dirty="0">
                <a:latin typeface="Microsoft Sans Serif"/>
                <a:cs typeface="Microsoft Sans Serif"/>
              </a:rPr>
              <a:t>and </a:t>
            </a:r>
            <a:r>
              <a:rPr sz="1200" spc="50" dirty="0">
                <a:latin typeface="Microsoft Sans Serif"/>
                <a:cs typeface="Microsoft Sans Serif"/>
              </a:rPr>
              <a:t>tackle these 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kinds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problems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distributed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and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more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appropriate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way.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Microsoft Sans Serif"/>
              <a:cs typeface="Microsoft Sans Serif"/>
            </a:endParaRPr>
          </a:p>
          <a:p>
            <a:pPr marL="12700" marR="142875">
              <a:lnSpc>
                <a:spcPct val="114500"/>
              </a:lnSpc>
            </a:pPr>
            <a:r>
              <a:rPr sz="1200" dirty="0">
                <a:latin typeface="Microsoft Sans Serif"/>
                <a:cs typeface="Microsoft Sans Serif"/>
              </a:rPr>
              <a:t>A </a:t>
            </a:r>
            <a:r>
              <a:rPr sz="1200" spc="85" dirty="0">
                <a:latin typeface="Microsoft Sans Serif"/>
                <a:cs typeface="Microsoft Sans Serif"/>
              </a:rPr>
              <a:t>bird </a:t>
            </a:r>
            <a:r>
              <a:rPr sz="1200" spc="50" dirty="0">
                <a:latin typeface="Microsoft Sans Serif"/>
                <a:cs typeface="Microsoft Sans Serif"/>
              </a:rPr>
              <a:t>strike </a:t>
            </a:r>
            <a:r>
              <a:rPr sz="1200" spc="20" dirty="0">
                <a:latin typeface="Microsoft Sans Serif"/>
                <a:cs typeface="Microsoft Sans Serif"/>
              </a:rPr>
              <a:t>is </a:t>
            </a:r>
            <a:r>
              <a:rPr sz="1200" spc="85" dirty="0">
                <a:latin typeface="Microsoft Sans Serif"/>
                <a:cs typeface="Microsoft Sans Serif"/>
              </a:rPr>
              <a:t>strictly </a:t>
            </a:r>
            <a:r>
              <a:rPr sz="1200" spc="70" dirty="0">
                <a:latin typeface="Microsoft Sans Serif"/>
                <a:cs typeface="Microsoft Sans Serif"/>
              </a:rPr>
              <a:t>defined </a:t>
            </a:r>
            <a:r>
              <a:rPr sz="1200" spc="-5" dirty="0">
                <a:latin typeface="Microsoft Sans Serif"/>
                <a:cs typeface="Microsoft Sans Serif"/>
              </a:rPr>
              <a:t>as </a:t>
            </a:r>
            <a:r>
              <a:rPr sz="1200" dirty="0">
                <a:latin typeface="Microsoft Sans Serif"/>
                <a:cs typeface="Microsoft Sans Serif"/>
              </a:rPr>
              <a:t>a </a:t>
            </a:r>
            <a:r>
              <a:rPr sz="1200" spc="55" dirty="0">
                <a:latin typeface="Microsoft Sans Serif"/>
                <a:cs typeface="Microsoft Sans Serif"/>
              </a:rPr>
              <a:t>collision </a:t>
            </a:r>
            <a:r>
              <a:rPr sz="1200" spc="65" dirty="0">
                <a:latin typeface="Microsoft Sans Serif"/>
                <a:cs typeface="Microsoft Sans Serif"/>
              </a:rPr>
              <a:t>between </a:t>
            </a:r>
            <a:r>
              <a:rPr sz="1200" dirty="0">
                <a:latin typeface="Microsoft Sans Serif"/>
                <a:cs typeface="Microsoft Sans Serif"/>
              </a:rPr>
              <a:t>a </a:t>
            </a:r>
            <a:r>
              <a:rPr sz="1200" spc="85" dirty="0">
                <a:latin typeface="Microsoft Sans Serif"/>
                <a:cs typeface="Microsoft Sans Serif"/>
              </a:rPr>
              <a:t>bird </a:t>
            </a:r>
            <a:r>
              <a:rPr sz="1200" spc="60" dirty="0">
                <a:latin typeface="Microsoft Sans Serif"/>
                <a:cs typeface="Microsoft Sans Serif"/>
              </a:rPr>
              <a:t>and </a:t>
            </a:r>
            <a:r>
              <a:rPr sz="1200" spc="35" dirty="0">
                <a:latin typeface="Microsoft Sans Serif"/>
                <a:cs typeface="Microsoft Sans Serif"/>
              </a:rPr>
              <a:t>an </a:t>
            </a:r>
            <a:r>
              <a:rPr sz="1200" spc="70" dirty="0">
                <a:latin typeface="Microsoft Sans Serif"/>
                <a:cs typeface="Microsoft Sans Serif"/>
              </a:rPr>
              <a:t>aircraft </a:t>
            </a:r>
            <a:r>
              <a:rPr sz="1200" spc="65" dirty="0">
                <a:latin typeface="Microsoft Sans Serif"/>
                <a:cs typeface="Microsoft Sans Serif"/>
              </a:rPr>
              <a:t>which </a:t>
            </a:r>
            <a:r>
              <a:rPr sz="1200" spc="20" dirty="0">
                <a:latin typeface="Microsoft Sans Serif"/>
                <a:cs typeface="Microsoft Sans Serif"/>
              </a:rPr>
              <a:t>is </a:t>
            </a:r>
            <a:r>
              <a:rPr sz="1200" spc="60" dirty="0">
                <a:latin typeface="Microsoft Sans Serif"/>
                <a:cs typeface="Microsoft Sans Serif"/>
              </a:rPr>
              <a:t>in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flight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on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take-off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landing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roll.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term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is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often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expanded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cover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other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wildlife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strikes </a:t>
            </a:r>
            <a:r>
              <a:rPr sz="1200" spc="50" dirty="0">
                <a:latin typeface="Microsoft Sans Serif"/>
                <a:cs typeface="Microsoft Sans Serif"/>
              </a:rPr>
              <a:t>- </a:t>
            </a:r>
            <a:r>
              <a:rPr sz="1200" spc="85" dirty="0">
                <a:latin typeface="Microsoft Sans Serif"/>
                <a:cs typeface="Microsoft Sans Serif"/>
              </a:rPr>
              <a:t>with </a:t>
            </a:r>
            <a:r>
              <a:rPr sz="1200" spc="60" dirty="0">
                <a:latin typeface="Microsoft Sans Serif"/>
                <a:cs typeface="Microsoft Sans Serif"/>
              </a:rPr>
              <a:t>bats </a:t>
            </a:r>
            <a:r>
              <a:rPr sz="1200" spc="85" dirty="0">
                <a:latin typeface="Microsoft Sans Serif"/>
                <a:cs typeface="Microsoft Sans Serif"/>
              </a:rPr>
              <a:t>or </a:t>
            </a:r>
            <a:r>
              <a:rPr sz="1200" spc="65" dirty="0">
                <a:latin typeface="Microsoft Sans Serif"/>
                <a:cs typeface="Microsoft Sans Serif"/>
              </a:rPr>
              <a:t>ground </a:t>
            </a:r>
            <a:r>
              <a:rPr sz="1200" spc="35" dirty="0">
                <a:latin typeface="Microsoft Sans Serif"/>
                <a:cs typeface="Microsoft Sans Serif"/>
              </a:rPr>
              <a:t>animals. </a:t>
            </a:r>
            <a:r>
              <a:rPr sz="1200" spc="65" dirty="0">
                <a:latin typeface="Microsoft Sans Serif"/>
                <a:cs typeface="Microsoft Sans Serif"/>
              </a:rPr>
              <a:t>Bird </a:t>
            </a:r>
            <a:r>
              <a:rPr sz="1200" spc="40" dirty="0">
                <a:latin typeface="Microsoft Sans Serif"/>
                <a:cs typeface="Microsoft Sans Serif"/>
              </a:rPr>
              <a:t>Strike </a:t>
            </a:r>
            <a:r>
              <a:rPr sz="1200" spc="20" dirty="0">
                <a:latin typeface="Microsoft Sans Serif"/>
                <a:cs typeface="Microsoft Sans Serif"/>
              </a:rPr>
              <a:t>is </a:t>
            </a:r>
            <a:r>
              <a:rPr sz="1200" spc="80" dirty="0">
                <a:latin typeface="Microsoft Sans Serif"/>
                <a:cs typeface="Microsoft Sans Serif"/>
              </a:rPr>
              <a:t>common </a:t>
            </a:r>
            <a:r>
              <a:rPr sz="1200" spc="60" dirty="0">
                <a:latin typeface="Microsoft Sans Serif"/>
                <a:cs typeface="Microsoft Sans Serif"/>
              </a:rPr>
              <a:t>and </a:t>
            </a:r>
            <a:r>
              <a:rPr sz="1200" spc="45" dirty="0">
                <a:latin typeface="Microsoft Sans Serif"/>
                <a:cs typeface="Microsoft Sans Serif"/>
              </a:rPr>
              <a:t>can </a:t>
            </a:r>
            <a:r>
              <a:rPr sz="1200" spc="60" dirty="0">
                <a:latin typeface="Microsoft Sans Serif"/>
                <a:cs typeface="Microsoft Sans Serif"/>
              </a:rPr>
              <a:t>be </a:t>
            </a:r>
            <a:r>
              <a:rPr sz="1200" dirty="0">
                <a:latin typeface="Microsoft Sans Serif"/>
                <a:cs typeface="Microsoft Sans Serif"/>
              </a:rPr>
              <a:t>a </a:t>
            </a:r>
            <a:r>
              <a:rPr sz="1200" spc="55" dirty="0">
                <a:latin typeface="Microsoft Sans Serif"/>
                <a:cs typeface="Microsoft Sans Serif"/>
              </a:rPr>
              <a:t>significant 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threat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aircraft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safety.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For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smaller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aircraft,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significant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damage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may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be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caused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endParaRPr sz="1200">
              <a:latin typeface="Microsoft Sans Serif"/>
              <a:cs typeface="Microsoft Sans Serif"/>
            </a:endParaRPr>
          </a:p>
          <a:p>
            <a:pPr marL="12700" marR="15240">
              <a:lnSpc>
                <a:spcPct val="114500"/>
              </a:lnSpc>
            </a:pPr>
            <a:r>
              <a:rPr sz="1200" spc="70" dirty="0">
                <a:latin typeface="Microsoft Sans Serif"/>
                <a:cs typeface="Microsoft Sans Serif"/>
              </a:rPr>
              <a:t>aircraft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structure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and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all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aircraft,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especially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jet-engine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ones,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are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vulnerable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loss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thrust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which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can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follow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ingestion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birds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into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engine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air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intakes.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This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has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resulted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in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several </a:t>
            </a:r>
            <a:r>
              <a:rPr sz="1200" spc="70" dirty="0">
                <a:latin typeface="Microsoft Sans Serif"/>
                <a:cs typeface="Microsoft Sans Serif"/>
              </a:rPr>
              <a:t>fatal </a:t>
            </a:r>
            <a:r>
              <a:rPr sz="1200" spc="50" dirty="0">
                <a:latin typeface="Microsoft Sans Serif"/>
                <a:cs typeface="Microsoft Sans Serif"/>
              </a:rPr>
              <a:t>accidents. </a:t>
            </a:r>
            <a:r>
              <a:rPr sz="1200" spc="65" dirty="0">
                <a:latin typeface="Microsoft Sans Serif"/>
                <a:cs typeface="Microsoft Sans Serif"/>
              </a:rPr>
              <a:t>Bird </a:t>
            </a:r>
            <a:r>
              <a:rPr sz="1200" spc="45" dirty="0">
                <a:latin typeface="Microsoft Sans Serif"/>
                <a:cs typeface="Microsoft Sans Serif"/>
              </a:rPr>
              <a:t>strikes </a:t>
            </a:r>
            <a:r>
              <a:rPr sz="1200" spc="60" dirty="0">
                <a:latin typeface="Microsoft Sans Serif"/>
                <a:cs typeface="Microsoft Sans Serif"/>
              </a:rPr>
              <a:t>may </a:t>
            </a:r>
            <a:r>
              <a:rPr sz="1200" spc="70" dirty="0">
                <a:latin typeface="Microsoft Sans Serif"/>
                <a:cs typeface="Microsoft Sans Serif"/>
              </a:rPr>
              <a:t>occur </a:t>
            </a:r>
            <a:r>
              <a:rPr sz="1200" spc="60" dirty="0">
                <a:latin typeface="Microsoft Sans Serif"/>
                <a:cs typeface="Microsoft Sans Serif"/>
              </a:rPr>
              <a:t>during </a:t>
            </a:r>
            <a:r>
              <a:rPr sz="1200" spc="50" dirty="0">
                <a:latin typeface="Microsoft Sans Serif"/>
                <a:cs typeface="Microsoft Sans Serif"/>
              </a:rPr>
              <a:t>any </a:t>
            </a:r>
            <a:r>
              <a:rPr sz="1200" spc="35" dirty="0">
                <a:latin typeface="Microsoft Sans Serif"/>
                <a:cs typeface="Microsoft Sans Serif"/>
              </a:rPr>
              <a:t>phase </a:t>
            </a:r>
            <a:r>
              <a:rPr sz="1200" spc="100" dirty="0">
                <a:latin typeface="Microsoft Sans Serif"/>
                <a:cs typeface="Microsoft Sans Serif"/>
              </a:rPr>
              <a:t>of </a:t>
            </a:r>
            <a:r>
              <a:rPr sz="1200" spc="65" dirty="0">
                <a:latin typeface="Microsoft Sans Serif"/>
                <a:cs typeface="Microsoft Sans Serif"/>
              </a:rPr>
              <a:t>flight, </a:t>
            </a:r>
            <a:r>
              <a:rPr sz="1200" spc="105" dirty="0">
                <a:latin typeface="Microsoft Sans Serif"/>
                <a:cs typeface="Microsoft Sans Serif"/>
              </a:rPr>
              <a:t>but </a:t>
            </a:r>
            <a:r>
              <a:rPr sz="1200" spc="40" dirty="0">
                <a:latin typeface="Microsoft Sans Serif"/>
                <a:cs typeface="Microsoft Sans Serif"/>
              </a:rPr>
              <a:t>are </a:t>
            </a:r>
            <a:r>
              <a:rPr sz="1200" spc="80" dirty="0">
                <a:latin typeface="Microsoft Sans Serif"/>
                <a:cs typeface="Microsoft Sans Serif"/>
              </a:rPr>
              <a:t>most 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likely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during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take-off,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initial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climb,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approach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and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landing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phases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due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greater</a:t>
            </a:r>
            <a:endParaRPr sz="1200">
              <a:latin typeface="Microsoft Sans Serif"/>
              <a:cs typeface="Microsoft Sans Serif"/>
            </a:endParaRPr>
          </a:p>
          <a:p>
            <a:pPr marL="12700" marR="154305">
              <a:lnSpc>
                <a:spcPct val="114500"/>
              </a:lnSpc>
            </a:pPr>
            <a:r>
              <a:rPr sz="1200" spc="65" dirty="0">
                <a:latin typeface="Microsoft Sans Serif"/>
                <a:cs typeface="Microsoft Sans Serif"/>
              </a:rPr>
              <a:t>numbers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birds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in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flight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lower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levels.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5" dirty="0">
                <a:latin typeface="Microsoft Sans Serif"/>
                <a:cs typeface="Microsoft Sans Serif"/>
              </a:rPr>
              <a:t>To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have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closer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look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following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document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visually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depicts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the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data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collected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on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Bird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by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FAA </a:t>
            </a:r>
            <a:r>
              <a:rPr sz="1200" spc="65" dirty="0">
                <a:latin typeface="Microsoft Sans Serif"/>
                <a:cs typeface="Microsoft Sans Serif"/>
              </a:rPr>
              <a:t>between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2000-2011.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049" y="3302024"/>
            <a:ext cx="5941910" cy="334680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1018" y="717163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408" y="7056134"/>
            <a:ext cx="5805170" cy="191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spc="50" dirty="0">
                <a:latin typeface="Microsoft Sans Serif"/>
                <a:cs typeface="Microsoft Sans Serif"/>
              </a:rPr>
              <a:t>Total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if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15" dirty="0">
                <a:latin typeface="Microsoft Sans Serif"/>
                <a:cs typeface="Microsoft Sans Serif"/>
              </a:rPr>
              <a:t>is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around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25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thousand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span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35" dirty="0">
                <a:latin typeface="Microsoft Sans Serif"/>
                <a:cs typeface="Microsoft Sans Serif"/>
              </a:rPr>
              <a:t>11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years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which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resulted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repair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cost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136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million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dollar.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spc="70" dirty="0">
                <a:latin typeface="Microsoft Sans Serif"/>
                <a:cs typeface="Microsoft Sans Serif"/>
              </a:rPr>
              <a:t>Out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dirty="0">
                <a:latin typeface="Arial"/>
                <a:cs typeface="Arial"/>
              </a:rPr>
              <a:t>24,747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flights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that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have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been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involved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strike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incident,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25" dirty="0">
                <a:latin typeface="Arial"/>
                <a:cs typeface="Arial"/>
              </a:rPr>
              <a:t>22,363</a:t>
            </a:r>
            <a:endParaRPr sz="1200">
              <a:latin typeface="Arial"/>
              <a:cs typeface="Arial"/>
            </a:endParaRPr>
          </a:p>
          <a:p>
            <a:pPr marL="12700" marR="260985">
              <a:lnSpc>
                <a:spcPct val="114500"/>
              </a:lnSpc>
            </a:pPr>
            <a:r>
              <a:rPr sz="1200" spc="50" dirty="0">
                <a:latin typeface="Microsoft Sans Serif"/>
                <a:cs typeface="Microsoft Sans Serif"/>
              </a:rPr>
              <a:t>received </a:t>
            </a:r>
            <a:r>
              <a:rPr sz="1200" b="1" spc="15" dirty="0">
                <a:latin typeface="Arial"/>
                <a:cs typeface="Arial"/>
              </a:rPr>
              <a:t>no </a:t>
            </a:r>
            <a:r>
              <a:rPr sz="1200" b="1" spc="10" dirty="0">
                <a:latin typeface="Arial"/>
                <a:cs typeface="Arial"/>
              </a:rPr>
              <a:t>damage </a:t>
            </a:r>
            <a:r>
              <a:rPr sz="1200" spc="50" dirty="0">
                <a:latin typeface="Microsoft Sans Serif"/>
                <a:cs typeface="Microsoft Sans Serif"/>
              </a:rPr>
              <a:t>while </a:t>
            </a:r>
            <a:r>
              <a:rPr sz="1200" b="1" spc="40" dirty="0">
                <a:latin typeface="Arial"/>
                <a:cs typeface="Arial"/>
              </a:rPr>
              <a:t>2384 </a:t>
            </a:r>
            <a:r>
              <a:rPr sz="1200" spc="50" dirty="0">
                <a:latin typeface="Microsoft Sans Serif"/>
                <a:cs typeface="Microsoft Sans Serif"/>
              </a:rPr>
              <a:t>received </a:t>
            </a:r>
            <a:r>
              <a:rPr sz="1200" b="1" spc="5" dirty="0">
                <a:latin typeface="Arial"/>
                <a:cs typeface="Arial"/>
              </a:rPr>
              <a:t>small </a:t>
            </a:r>
            <a:r>
              <a:rPr sz="1200" b="1" spc="55" dirty="0">
                <a:latin typeface="Arial"/>
                <a:cs typeface="Arial"/>
              </a:rPr>
              <a:t>to </a:t>
            </a:r>
            <a:r>
              <a:rPr sz="1200" b="1" spc="5" dirty="0">
                <a:latin typeface="Arial"/>
                <a:cs typeface="Arial"/>
              </a:rPr>
              <a:t>large </a:t>
            </a:r>
            <a:r>
              <a:rPr sz="1200" b="1" spc="-5" dirty="0">
                <a:latin typeface="Arial"/>
                <a:cs typeface="Arial"/>
              </a:rPr>
              <a:t>scale damages</a:t>
            </a:r>
            <a:r>
              <a:rPr sz="1200" spc="-5" dirty="0">
                <a:latin typeface="Microsoft Sans Serif"/>
                <a:cs typeface="Microsoft Sans Serif"/>
              </a:rPr>
              <a:t>.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Number </a:t>
            </a:r>
            <a:r>
              <a:rPr sz="1200" spc="95" dirty="0">
                <a:latin typeface="Microsoft Sans Serif"/>
                <a:cs typeface="Microsoft Sans Serif"/>
              </a:rPr>
              <a:t>of </a:t>
            </a:r>
            <a:r>
              <a:rPr sz="1200" spc="80" dirty="0">
                <a:latin typeface="Microsoft Sans Serif"/>
                <a:cs typeface="Microsoft Sans Serif"/>
              </a:rPr>
              <a:t>bird </a:t>
            </a:r>
            <a:r>
              <a:rPr sz="1200" spc="40" dirty="0">
                <a:latin typeface="Microsoft Sans Serif"/>
                <a:cs typeface="Microsoft Sans Serif"/>
              </a:rPr>
              <a:t>strikes </a:t>
            </a:r>
            <a:r>
              <a:rPr sz="1200" spc="65" dirty="0">
                <a:latin typeface="Microsoft Sans Serif"/>
                <a:cs typeface="Microsoft Sans Serif"/>
              </a:rPr>
              <a:t>continue </a:t>
            </a:r>
            <a:r>
              <a:rPr sz="1200" spc="110" dirty="0">
                <a:latin typeface="Microsoft Sans Serif"/>
                <a:cs typeface="Microsoft Sans Serif"/>
              </a:rPr>
              <a:t>to </a:t>
            </a:r>
            <a:r>
              <a:rPr sz="1200" spc="35" dirty="0">
                <a:latin typeface="Microsoft Sans Serif"/>
                <a:cs typeface="Microsoft Sans Serif"/>
              </a:rPr>
              <a:t>increase </a:t>
            </a:r>
            <a:r>
              <a:rPr sz="1200" spc="55" dirty="0">
                <a:latin typeface="Microsoft Sans Serif"/>
                <a:cs typeface="Microsoft Sans Serif"/>
              </a:rPr>
              <a:t>yearly </a:t>
            </a:r>
            <a:r>
              <a:rPr sz="1200" spc="95" dirty="0">
                <a:latin typeface="Microsoft Sans Serif"/>
                <a:cs typeface="Microsoft Sans Serif"/>
              </a:rPr>
              <a:t>from </a:t>
            </a:r>
            <a:r>
              <a:rPr sz="1200" spc="120" dirty="0">
                <a:latin typeface="Microsoft Sans Serif"/>
                <a:cs typeface="Microsoft Sans Serif"/>
              </a:rPr>
              <a:t>2000 </a:t>
            </a:r>
            <a:r>
              <a:rPr sz="1200" spc="110" dirty="0">
                <a:latin typeface="Microsoft Sans Serif"/>
                <a:cs typeface="Microsoft Sans Serif"/>
              </a:rPr>
              <a:t>to </a:t>
            </a:r>
            <a:r>
              <a:rPr sz="1200" spc="10" dirty="0">
                <a:latin typeface="Microsoft Sans Serif"/>
                <a:cs typeface="Microsoft Sans Serif"/>
              </a:rPr>
              <a:t>2011. 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Airlines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namely,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-25" dirty="0">
                <a:latin typeface="Arial"/>
                <a:cs typeface="Arial"/>
              </a:rPr>
              <a:t>Business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10" dirty="0">
                <a:latin typeface="Arial"/>
                <a:cs typeface="Arial"/>
              </a:rPr>
              <a:t>Southwest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Airlines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10" dirty="0">
                <a:latin typeface="Arial"/>
                <a:cs typeface="Arial"/>
              </a:rPr>
              <a:t>American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Airlines</a:t>
            </a:r>
            <a:r>
              <a:rPr sz="1200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40" dirty="0">
                <a:latin typeface="Arial"/>
                <a:cs typeface="Arial"/>
              </a:rPr>
              <a:t>Delta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Air 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Airlines</a:t>
            </a:r>
            <a:r>
              <a:rPr sz="1200" dirty="0">
                <a:latin typeface="Microsoft Sans Serif"/>
                <a:cs typeface="Microsoft Sans Serif"/>
              </a:rPr>
              <a:t>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b="1" spc="-20" dirty="0">
                <a:latin typeface="Arial"/>
                <a:cs typeface="Arial"/>
              </a:rPr>
              <a:t>US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Airlines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are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more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involved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than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other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airlines.</a:t>
            </a:r>
            <a:endParaRPr sz="1200">
              <a:latin typeface="Microsoft Sans Serif"/>
              <a:cs typeface="Microsoft Sans Serif"/>
            </a:endParaRPr>
          </a:p>
          <a:p>
            <a:pPr marL="12700" marR="179705">
              <a:lnSpc>
                <a:spcPct val="114500"/>
              </a:lnSpc>
            </a:pPr>
            <a:r>
              <a:rPr sz="1200" b="1" spc="10" dirty="0">
                <a:latin typeface="Arial"/>
                <a:cs typeface="Arial"/>
              </a:rPr>
              <a:t>81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percent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planes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flying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an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altitude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75" dirty="0">
                <a:latin typeface="Arial"/>
                <a:cs typeface="Arial"/>
              </a:rPr>
              <a:t>&lt;1000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while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b="1" spc="30" dirty="0">
                <a:latin typeface="Arial"/>
                <a:cs typeface="Arial"/>
              </a:rPr>
              <a:t>19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percent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planes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at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altitude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75" dirty="0">
                <a:latin typeface="Arial"/>
                <a:cs typeface="Arial"/>
              </a:rPr>
              <a:t>&gt;1000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when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occurred.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018" y="759038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800913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821850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863725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21958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1408" y="2080366"/>
            <a:ext cx="570992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spc="20" dirty="0">
                <a:latin typeface="Microsoft Sans Serif"/>
                <a:cs typeface="Microsoft Sans Serif"/>
              </a:rPr>
              <a:t>This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is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report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related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dataset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that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contains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Information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like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5" dirty="0">
                <a:latin typeface="Microsoft Sans Serif"/>
                <a:cs typeface="Microsoft Sans Serif"/>
              </a:rPr>
              <a:t>Phase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flight, 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Precipitation,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Cost: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Total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,Pilot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warned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birds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wildlife?,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Number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people </a:t>
            </a:r>
            <a:r>
              <a:rPr sz="1200" spc="-3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injured,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Feet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above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ground,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Flight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Date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Impact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to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flight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etc.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429" y="1293522"/>
            <a:ext cx="3019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45" dirty="0">
                <a:latin typeface="Microsoft Sans Serif"/>
                <a:cs typeface="Microsoft Sans Serif"/>
              </a:rPr>
              <a:t>DATASET</a:t>
            </a:r>
            <a:r>
              <a:rPr sz="2000" spc="-9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INFORMATION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018" y="410582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1408" y="3990319"/>
            <a:ext cx="5784215" cy="295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DALLAS/FORT </a:t>
            </a:r>
            <a:r>
              <a:rPr sz="1200" b="1" spc="-10" dirty="0">
                <a:latin typeface="Arial"/>
                <a:cs typeface="Arial"/>
              </a:rPr>
              <a:t>WORTH </a:t>
            </a:r>
            <a:r>
              <a:rPr sz="1200" b="1" spc="10" dirty="0">
                <a:latin typeface="Arial"/>
                <a:cs typeface="Arial"/>
              </a:rPr>
              <a:t>INTL </a:t>
            </a:r>
            <a:r>
              <a:rPr sz="1200" b="1" spc="-30" dirty="0">
                <a:latin typeface="Arial"/>
                <a:cs typeface="Arial"/>
              </a:rPr>
              <a:t>AIRPORT </a:t>
            </a:r>
            <a:r>
              <a:rPr sz="1200" spc="20" dirty="0">
                <a:latin typeface="Microsoft Sans Serif"/>
                <a:cs typeface="Microsoft Sans Serif"/>
              </a:rPr>
              <a:t>has </a:t>
            </a:r>
            <a:r>
              <a:rPr sz="1200" spc="80" dirty="0">
                <a:latin typeface="Microsoft Sans Serif"/>
                <a:cs typeface="Microsoft Sans Serif"/>
              </a:rPr>
              <a:t>the </a:t>
            </a:r>
            <a:r>
              <a:rPr sz="1200" spc="45" dirty="0">
                <a:latin typeface="Microsoft Sans Serif"/>
                <a:cs typeface="Microsoft Sans Serif"/>
              </a:rPr>
              <a:t>highest </a:t>
            </a:r>
            <a:r>
              <a:rPr sz="1200" spc="70" dirty="0">
                <a:latin typeface="Microsoft Sans Serif"/>
                <a:cs typeface="Microsoft Sans Serif"/>
              </a:rPr>
              <a:t>number </a:t>
            </a:r>
            <a:r>
              <a:rPr sz="1200" spc="95" dirty="0">
                <a:latin typeface="Microsoft Sans Serif"/>
                <a:cs typeface="Microsoft Sans Serif"/>
              </a:rPr>
              <a:t>of </a:t>
            </a:r>
            <a:r>
              <a:rPr sz="1200" spc="65" dirty="0">
                <a:latin typeface="Microsoft Sans Serif"/>
                <a:cs typeface="Microsoft Sans Serif"/>
              </a:rPr>
              <a:t>birds </a:t>
            </a:r>
            <a:r>
              <a:rPr sz="1200" spc="40" dirty="0">
                <a:latin typeface="Microsoft Sans Serif"/>
                <a:cs typeface="Microsoft Sans Serif"/>
              </a:rPr>
              <a:t>strikes 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than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any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other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airport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.it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received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75" dirty="0">
                <a:latin typeface="Arial"/>
                <a:cs typeface="Arial"/>
              </a:rPr>
              <a:t>802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strikes</a:t>
            </a:r>
            <a:r>
              <a:rPr sz="1200" spc="-5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followed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by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b="1" spc="-20" dirty="0">
                <a:latin typeface="Arial"/>
                <a:cs typeface="Arial"/>
              </a:rPr>
              <a:t>SACRAMENTO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INTL </a:t>
            </a:r>
            <a:r>
              <a:rPr sz="1200" b="1" spc="-320" dirty="0">
                <a:latin typeface="Arial"/>
                <a:cs typeface="Arial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with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b="1" spc="45" dirty="0">
                <a:latin typeface="Arial"/>
                <a:cs typeface="Arial"/>
              </a:rPr>
              <a:t>676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strikes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.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b="1" spc="-45" dirty="0">
                <a:latin typeface="Arial"/>
                <a:cs typeface="Arial"/>
              </a:rPr>
              <a:t>SALT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60" dirty="0">
                <a:latin typeface="Arial"/>
                <a:cs typeface="Arial"/>
              </a:rPr>
              <a:t>LAKE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CITY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20" dirty="0">
                <a:latin typeface="Arial"/>
                <a:cs typeface="Arial"/>
              </a:rPr>
              <a:t>(479)</a:t>
            </a:r>
            <a:r>
              <a:rPr sz="1200" spc="20" dirty="0">
                <a:latin typeface="Microsoft Sans Serif"/>
                <a:cs typeface="Microsoft Sans Serif"/>
              </a:rPr>
              <a:t>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b="1" spc="-20" dirty="0">
                <a:latin typeface="Arial"/>
                <a:cs typeface="Arial"/>
              </a:rPr>
              <a:t>DENVER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INTL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AIRPORT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(476)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-40" dirty="0">
                <a:latin typeface="Arial"/>
                <a:cs typeface="Arial"/>
              </a:rPr>
              <a:t>KANSAS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CITY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INTL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(452)</a:t>
            </a:r>
            <a:endParaRPr sz="1200">
              <a:latin typeface="Arial"/>
              <a:cs typeface="Arial"/>
            </a:endParaRPr>
          </a:p>
          <a:p>
            <a:pPr marL="12700" marR="186055">
              <a:lnSpc>
                <a:spcPct val="114500"/>
              </a:lnSpc>
            </a:pPr>
            <a:r>
              <a:rPr sz="1200" spc="-20" dirty="0">
                <a:latin typeface="Microsoft Sans Serif"/>
                <a:cs typeface="Microsoft Sans Serif"/>
              </a:rPr>
              <a:t>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b="1" dirty="0">
                <a:latin typeface="Arial"/>
                <a:cs typeface="Arial"/>
              </a:rPr>
              <a:t>PHILADELPHIA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INTL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(442)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are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among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top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airports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with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most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air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strikes.</a:t>
            </a:r>
            <a:endParaRPr sz="1200">
              <a:latin typeface="Microsoft Sans Serif"/>
              <a:cs typeface="Microsoft Sans Serif"/>
            </a:endParaRPr>
          </a:p>
          <a:p>
            <a:pPr marL="12700" marR="240029">
              <a:lnSpc>
                <a:spcPct val="114500"/>
              </a:lnSpc>
            </a:pPr>
            <a:r>
              <a:rPr sz="1200" dirty="0">
                <a:latin typeface="Microsoft Sans Serif"/>
                <a:cs typeface="Microsoft Sans Serif"/>
              </a:rPr>
              <a:t>Rain,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Fog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Snow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has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little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to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relation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with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respect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to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and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its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seen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most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cases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when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strike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occurred,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weather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was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fine.</a:t>
            </a:r>
            <a:endParaRPr sz="1200">
              <a:latin typeface="Microsoft Sans Serif"/>
              <a:cs typeface="Microsoft Sans Serif"/>
            </a:endParaRPr>
          </a:p>
          <a:p>
            <a:pPr marL="12700" marR="568325">
              <a:lnSpc>
                <a:spcPct val="114500"/>
              </a:lnSpc>
            </a:pP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high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number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occurred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when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plane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was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approaching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runway.</a:t>
            </a:r>
            <a:endParaRPr sz="1200">
              <a:latin typeface="Microsoft Sans Serif"/>
              <a:cs typeface="Microsoft Sans Serif"/>
            </a:endParaRPr>
          </a:p>
          <a:p>
            <a:pPr marL="12700" marR="349250">
              <a:lnSpc>
                <a:spcPct val="114500"/>
              </a:lnSpc>
            </a:pPr>
            <a:r>
              <a:rPr sz="1200" spc="3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also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occurred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when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planes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taking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off,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landing,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climbing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to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altitude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descent</a:t>
            </a:r>
            <a:endParaRPr sz="1200">
              <a:latin typeface="Microsoft Sans Serif"/>
              <a:cs typeface="Microsoft Sans Serif"/>
            </a:endParaRPr>
          </a:p>
          <a:p>
            <a:pPr marL="12700" marR="429895">
              <a:lnSpc>
                <a:spcPct val="114500"/>
              </a:lnSpc>
            </a:pPr>
            <a:r>
              <a:rPr sz="1200" spc="60" dirty="0">
                <a:latin typeface="Microsoft Sans Serif"/>
                <a:cs typeface="Microsoft Sans Serif"/>
              </a:rPr>
              <a:t>almost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no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reported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when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planes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either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parked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or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being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taxied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018" y="473394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536206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78081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619956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661831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63" y="459962"/>
            <a:ext cx="5848162" cy="3306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563" y="848502"/>
            <a:ext cx="5848162" cy="330646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1018" y="450922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1408" y="4393717"/>
            <a:ext cx="5718175" cy="149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260" algn="just">
              <a:lnSpc>
                <a:spcPct val="114500"/>
              </a:lnSpc>
              <a:spcBef>
                <a:spcPts val="100"/>
              </a:spcBef>
            </a:pPr>
            <a:r>
              <a:rPr sz="1200" spc="45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52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60" dirty="0">
                <a:latin typeface="Microsoft Sans Serif"/>
                <a:cs typeface="Microsoft Sans Serif"/>
              </a:rPr>
              <a:t>%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cases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pilots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not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informed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or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unaware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of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possible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where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as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15" dirty="0">
                <a:latin typeface="Microsoft Sans Serif"/>
                <a:cs typeface="Microsoft Sans Serif"/>
              </a:rPr>
              <a:t>47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percent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cases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they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were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informed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prior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to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the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strikes. 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b="1" spc="10" dirty="0">
                <a:latin typeface="Arial"/>
                <a:cs typeface="Arial"/>
              </a:rPr>
              <a:t>81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35" dirty="0">
                <a:latin typeface="Arial"/>
                <a:cs typeface="Arial"/>
              </a:rPr>
              <a:t>%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results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b="1" spc="15" dirty="0">
                <a:latin typeface="Arial"/>
                <a:cs typeface="Arial"/>
              </a:rPr>
              <a:t>no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damage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55" dirty="0">
                <a:latin typeface="Arial"/>
                <a:cs typeface="Arial"/>
              </a:rPr>
              <a:t>to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45" dirty="0">
                <a:latin typeface="Arial"/>
                <a:cs typeface="Arial"/>
              </a:rPr>
              <a:t>the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plane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or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45" dirty="0">
                <a:latin typeface="Arial"/>
                <a:cs typeface="Arial"/>
              </a:rPr>
              <a:t>the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flight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schedule.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200" b="1" spc="40" dirty="0">
                <a:latin typeface="Arial"/>
                <a:cs typeface="Arial"/>
              </a:rPr>
              <a:t>9.59%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resulted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b="1" spc="20" dirty="0">
                <a:latin typeface="Arial"/>
                <a:cs typeface="Arial"/>
              </a:rPr>
              <a:t>precautionary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landing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of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45" dirty="0">
                <a:latin typeface="Arial"/>
                <a:cs typeface="Arial"/>
              </a:rPr>
              <a:t>the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flight</a:t>
            </a:r>
            <a:r>
              <a:rPr sz="1200" spc="15" dirty="0">
                <a:latin typeface="Microsoft Sans Serif"/>
                <a:cs typeface="Microsoft Sans Serif"/>
              </a:rPr>
              <a:t>.</a:t>
            </a:r>
            <a:endParaRPr sz="1200">
              <a:latin typeface="Microsoft Sans Serif"/>
              <a:cs typeface="Microsoft Sans Serif"/>
            </a:endParaRPr>
          </a:p>
          <a:p>
            <a:pPr marL="12700" marR="1780539">
              <a:lnSpc>
                <a:spcPct val="114500"/>
              </a:lnSpc>
            </a:pPr>
            <a:r>
              <a:rPr sz="1200" b="1" spc="-5" dirty="0">
                <a:latin typeface="Arial"/>
                <a:cs typeface="Arial"/>
              </a:rPr>
              <a:t>3.21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35" dirty="0">
                <a:latin typeface="Arial"/>
                <a:cs typeface="Arial"/>
              </a:rPr>
              <a:t>%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resulted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in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20" dirty="0">
                <a:latin typeface="Arial"/>
                <a:cs typeface="Arial"/>
              </a:rPr>
              <a:t>Take-off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5" dirty="0">
                <a:latin typeface="Arial"/>
                <a:cs typeface="Arial"/>
              </a:rPr>
              <a:t>being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25" dirty="0">
                <a:latin typeface="Arial"/>
                <a:cs typeface="Arial"/>
              </a:rPr>
              <a:t>aborted</a:t>
            </a:r>
            <a:r>
              <a:rPr sz="1200" spc="25" dirty="0">
                <a:latin typeface="Microsoft Sans Serif"/>
                <a:cs typeface="Microsoft Sans Serif"/>
              </a:rPr>
              <a:t>.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b="1" spc="-20" dirty="0">
                <a:latin typeface="Arial"/>
                <a:cs typeface="Arial"/>
              </a:rPr>
              <a:t>2.21%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spc="80" dirty="0">
                <a:latin typeface="Microsoft Sans Serif"/>
                <a:cs typeface="Microsoft Sans Serif"/>
              </a:rPr>
              <a:t>bird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strikes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caused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b="1" spc="5" dirty="0">
                <a:latin typeface="Arial"/>
                <a:cs typeface="Arial"/>
              </a:rPr>
              <a:t>engine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shut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10" dirty="0">
                <a:latin typeface="Arial"/>
                <a:cs typeface="Arial"/>
              </a:rPr>
              <a:t>down</a:t>
            </a:r>
            <a:r>
              <a:rPr sz="1200" spc="10" dirty="0">
                <a:latin typeface="Microsoft Sans Serif"/>
                <a:cs typeface="Microsoft Sans Serif"/>
              </a:rPr>
              <a:t>.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200" spc="25" dirty="0">
                <a:latin typeface="Microsoft Sans Serif"/>
                <a:cs typeface="Microsoft Sans Serif"/>
              </a:rPr>
              <a:t>Average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altitude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which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20" dirty="0">
                <a:latin typeface="Arial"/>
                <a:cs typeface="Arial"/>
              </a:rPr>
              <a:t>most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of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45" dirty="0">
                <a:latin typeface="Arial"/>
                <a:cs typeface="Arial"/>
              </a:rPr>
              <a:t>the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strikes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15" dirty="0">
                <a:latin typeface="Arial"/>
                <a:cs typeface="Arial"/>
              </a:rPr>
              <a:t>occurred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spc="15" dirty="0">
                <a:latin typeface="Microsoft Sans Serif"/>
                <a:cs typeface="Microsoft Sans Serif"/>
              </a:rPr>
              <a:t>is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b="1" spc="130" dirty="0">
                <a:latin typeface="Arial"/>
                <a:cs typeface="Arial"/>
              </a:rPr>
              <a:t>800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50" dirty="0">
                <a:latin typeface="Arial"/>
                <a:cs typeface="Arial"/>
              </a:rPr>
              <a:t>ft.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35" dirty="0">
                <a:latin typeface="Arial"/>
                <a:cs typeface="Arial"/>
              </a:rPr>
              <a:t>from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ground</a:t>
            </a:r>
            <a:r>
              <a:rPr sz="1200" dirty="0">
                <a:latin typeface="Microsoft Sans Serif"/>
                <a:cs typeface="Microsoft Sans Serif"/>
              </a:rPr>
              <a:t>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1018" y="4927968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5137342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018" y="5346716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1018" y="555609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018" y="576546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6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6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563" y="6526092"/>
            <a:ext cx="5848162" cy="33064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018" y="825791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2"/>
                </a:moveTo>
                <a:lnTo>
                  <a:pt x="24764" y="57102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1408" y="710288"/>
            <a:ext cx="5744210" cy="1282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sz="1200" spc="-3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state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California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is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involved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with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number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all</a:t>
            </a:r>
            <a:r>
              <a:rPr sz="1200" spc="-12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USA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6998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20" dirty="0">
                <a:latin typeface="Verdana"/>
                <a:cs typeface="Verdana"/>
              </a:rPr>
              <a:t>,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followed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by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Taxes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with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5983.</a:t>
            </a:r>
            <a:endParaRPr sz="1200">
              <a:latin typeface="Verdana"/>
              <a:cs typeface="Verdana"/>
            </a:endParaRPr>
          </a:p>
          <a:p>
            <a:pPr marL="12700" marR="736600">
              <a:lnSpc>
                <a:spcPct val="114500"/>
              </a:lnSpc>
            </a:pPr>
            <a:r>
              <a:rPr sz="1200" spc="-35" dirty="0">
                <a:latin typeface="Verdana"/>
                <a:cs typeface="Verdana"/>
              </a:rPr>
              <a:t>States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like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Montana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received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comparatively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low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number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strikes.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In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aircraft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involved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was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a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large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aircraft</a:t>
            </a:r>
            <a:endParaRPr sz="1200">
              <a:latin typeface="Verdana"/>
              <a:cs typeface="Verdana"/>
            </a:endParaRPr>
          </a:p>
          <a:p>
            <a:pPr marL="12700" marR="100965">
              <a:lnSpc>
                <a:spcPct val="114500"/>
              </a:lnSpc>
            </a:pPr>
            <a:r>
              <a:rPr sz="1200" spc="-55" dirty="0">
                <a:latin typeface="Verdana"/>
                <a:cs typeface="Verdana"/>
              </a:rPr>
              <a:t>Size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birds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was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small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in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most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cases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20" dirty="0">
                <a:latin typeface="Verdana"/>
                <a:cs typeface="Verdana"/>
              </a:rPr>
              <a:t>of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bird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strikes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follwed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by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medium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and</a:t>
            </a:r>
            <a:r>
              <a:rPr sz="1200" spc="-135" dirty="0">
                <a:latin typeface="Verdana"/>
                <a:cs typeface="Verdana"/>
              </a:rPr>
              <a:t> </a:t>
            </a:r>
            <a:r>
              <a:rPr sz="1200" spc="-15" dirty="0">
                <a:latin typeface="Verdana"/>
                <a:cs typeface="Verdana"/>
              </a:rPr>
              <a:t>then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large.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018" y="124453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018" y="1453913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1018" y="1663287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37" y="57101"/>
                </a:moveTo>
                <a:lnTo>
                  <a:pt x="24764" y="57101"/>
                </a:lnTo>
                <a:lnTo>
                  <a:pt x="21122" y="56377"/>
                </a:lnTo>
                <a:lnTo>
                  <a:pt x="0" y="32337"/>
                </a:lnTo>
                <a:lnTo>
                  <a:pt x="0" y="24764"/>
                </a:lnTo>
                <a:lnTo>
                  <a:pt x="24764" y="0"/>
                </a:lnTo>
                <a:lnTo>
                  <a:pt x="32337" y="0"/>
                </a:lnTo>
                <a:lnTo>
                  <a:pt x="57102" y="28551"/>
                </a:lnTo>
                <a:lnTo>
                  <a:pt x="57102" y="32337"/>
                </a:lnTo>
                <a:lnTo>
                  <a:pt x="32337" y="57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457" y="4894264"/>
            <a:ext cx="4130675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5" dirty="0"/>
              <a:t>T</a:t>
            </a:r>
            <a:r>
              <a:rPr spc="10" dirty="0"/>
              <a:t>H</a:t>
            </a:r>
            <a:r>
              <a:rPr spc="-80" dirty="0"/>
              <a:t>A</a:t>
            </a:r>
            <a:r>
              <a:rPr spc="60" dirty="0"/>
              <a:t>N</a:t>
            </a:r>
            <a:r>
              <a:rPr spc="-360" dirty="0"/>
              <a:t>K</a:t>
            </a:r>
            <a:r>
              <a:rPr spc="-600" dirty="0"/>
              <a:t> </a:t>
            </a:r>
            <a:r>
              <a:rPr spc="-20" dirty="0"/>
              <a:t>Y</a:t>
            </a:r>
            <a:r>
              <a:rPr spc="-35" dirty="0"/>
              <a:t>O</a:t>
            </a:r>
            <a:r>
              <a:rPr spc="15" dirty="0"/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779</Words>
  <Application>Microsoft Office PowerPoint</Application>
  <PresentationFormat>Custom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Microsoft Sans Serif</vt:lpstr>
      <vt:lpstr>Tahoma</vt:lpstr>
      <vt:lpstr>Verdana</vt:lpstr>
      <vt:lpstr>Office Theme</vt:lpstr>
      <vt:lpstr>Data Visualization of Bird Strikes  between 2000 – 2011</vt:lpstr>
      <vt:lpstr>PROJECT DETAIL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Wireframe Document</dc:title>
  <dc:creator>curiosity world</dc:creator>
  <cp:keywords>DAFPEWI1QIg,BAEgtqVOAQI</cp:keywords>
  <cp:lastModifiedBy>Abhinav Singh</cp:lastModifiedBy>
  <cp:revision>1</cp:revision>
  <dcterms:created xsi:type="dcterms:W3CDTF">2023-04-16T22:15:24Z</dcterms:created>
  <dcterms:modified xsi:type="dcterms:W3CDTF">2023-04-16T22:16:55Z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2022-10-27T00:00:00Z</vt:filetime>
  </property>
  <property fmtid="{D5CDD505-2E9C-101B-9397-08002B2CF9AE}" pid="3" name="Creator">
    <vt:lpwstr>Canva</vt:lpwstr>
  </property>
  <property fmtid="{D5CDD505-2E9C-101B-9397-08002B2CF9AE}" pid="4" name="LastSaved">
    <vt:filetime>2022-10-27T00:00:00Z</vt:filetime>
  </property>
</Properties>
</file>